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1" r:id="rId6"/>
    <p:sldId id="260" r:id="rId7"/>
    <p:sldId id="262" r:id="rId8"/>
    <p:sldId id="263"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66"/>
    <a:srgbClr val="FF33CC"/>
    <a:srgbClr val="66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94660"/>
  </p:normalViewPr>
  <p:slideViewPr>
    <p:cSldViewPr>
      <p:cViewPr>
        <p:scale>
          <a:sx n="75" d="100"/>
          <a:sy n="75" d="100"/>
        </p:scale>
        <p:origin x="-1308"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7FC81-8800-41FB-9609-C31796810E28}" type="datetimeFigureOut">
              <a:rPr lang="en-AU" smtClean="0"/>
              <a:pPr/>
              <a:t>3/05/2012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C94147-D034-476C-8544-572AEAB61EFE}" type="slidenum">
              <a:rPr lang="en-AU" smtClean="0"/>
              <a:pPr/>
              <a:t>‹#›</a:t>
            </a:fld>
            <a:endParaRPr lang="en-AU"/>
          </a:p>
        </p:txBody>
      </p:sp>
    </p:spTree>
    <p:extLst>
      <p:ext uri="{BB962C8B-B14F-4D97-AF65-F5344CB8AC3E}">
        <p14:creationId xmlns="" xmlns:p14="http://schemas.microsoft.com/office/powerpoint/2010/main" val="261626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0C94147-D034-476C-8544-572AEAB61EFE}" type="slidenum">
              <a:rPr lang="en-AU" smtClean="0"/>
              <a:pPr/>
              <a:t>3</a:t>
            </a:fld>
            <a:endParaRPr lang="en-AU"/>
          </a:p>
        </p:txBody>
      </p:sp>
    </p:spTree>
    <p:extLst>
      <p:ext uri="{BB962C8B-B14F-4D97-AF65-F5344CB8AC3E}">
        <p14:creationId xmlns="" xmlns:p14="http://schemas.microsoft.com/office/powerpoint/2010/main" val="14456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0C94147-D034-476C-8544-572AEAB61EFE}" type="slidenum">
              <a:rPr lang="en-AU" smtClean="0"/>
              <a:pPr/>
              <a:t>7</a:t>
            </a:fld>
            <a:endParaRPr lang="en-AU"/>
          </a:p>
        </p:txBody>
      </p:sp>
    </p:spTree>
    <p:extLst>
      <p:ext uri="{BB962C8B-B14F-4D97-AF65-F5344CB8AC3E}">
        <p14:creationId xmlns="" xmlns:p14="http://schemas.microsoft.com/office/powerpoint/2010/main" val="289938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D737A99-1A1D-4A42-B674-4D2AB661FFDD}" type="datetimeFigureOut">
              <a:rPr lang="en-AU" smtClean="0"/>
              <a:pPr/>
              <a:t>3/05/2012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690E08-DE5C-4B55-8137-F69F72F0CFCC}" type="slidenum">
              <a:rPr lang="en-AU" smtClean="0"/>
              <a:pPr/>
              <a:t>‹#›</a:t>
            </a:fld>
            <a:endParaRPr lang="en-AU"/>
          </a:p>
        </p:txBody>
      </p:sp>
    </p:spTree>
    <p:extLst>
      <p:ext uri="{BB962C8B-B14F-4D97-AF65-F5344CB8AC3E}">
        <p14:creationId xmlns="" xmlns:p14="http://schemas.microsoft.com/office/powerpoint/2010/main" val="424890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D737A99-1A1D-4A42-B674-4D2AB661FFDD}" type="datetimeFigureOut">
              <a:rPr lang="en-AU" smtClean="0"/>
              <a:pPr/>
              <a:t>3/05/2012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690E08-DE5C-4B55-8137-F69F72F0CFCC}" type="slidenum">
              <a:rPr lang="en-AU" smtClean="0"/>
              <a:pPr/>
              <a:t>‹#›</a:t>
            </a:fld>
            <a:endParaRPr lang="en-AU"/>
          </a:p>
        </p:txBody>
      </p:sp>
    </p:spTree>
    <p:extLst>
      <p:ext uri="{BB962C8B-B14F-4D97-AF65-F5344CB8AC3E}">
        <p14:creationId xmlns="" xmlns:p14="http://schemas.microsoft.com/office/powerpoint/2010/main" val="7726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D737A99-1A1D-4A42-B674-4D2AB661FFDD}" type="datetimeFigureOut">
              <a:rPr lang="en-AU" smtClean="0"/>
              <a:pPr/>
              <a:t>3/05/2012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690E08-DE5C-4B55-8137-F69F72F0CFCC}" type="slidenum">
              <a:rPr lang="en-AU" smtClean="0"/>
              <a:pPr/>
              <a:t>‹#›</a:t>
            </a:fld>
            <a:endParaRPr lang="en-AU"/>
          </a:p>
        </p:txBody>
      </p:sp>
    </p:spTree>
    <p:extLst>
      <p:ext uri="{BB962C8B-B14F-4D97-AF65-F5344CB8AC3E}">
        <p14:creationId xmlns="" xmlns:p14="http://schemas.microsoft.com/office/powerpoint/2010/main" val="58079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D737A99-1A1D-4A42-B674-4D2AB661FFDD}" type="datetimeFigureOut">
              <a:rPr lang="en-AU" smtClean="0"/>
              <a:pPr/>
              <a:t>3/05/2012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690E08-DE5C-4B55-8137-F69F72F0CFCC}" type="slidenum">
              <a:rPr lang="en-AU" smtClean="0"/>
              <a:pPr/>
              <a:t>‹#›</a:t>
            </a:fld>
            <a:endParaRPr lang="en-AU"/>
          </a:p>
        </p:txBody>
      </p:sp>
    </p:spTree>
    <p:extLst>
      <p:ext uri="{BB962C8B-B14F-4D97-AF65-F5344CB8AC3E}">
        <p14:creationId xmlns="" xmlns:p14="http://schemas.microsoft.com/office/powerpoint/2010/main" val="406052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37A99-1A1D-4A42-B674-4D2AB661FFDD}" type="datetimeFigureOut">
              <a:rPr lang="en-AU" smtClean="0"/>
              <a:pPr/>
              <a:t>3/05/2012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690E08-DE5C-4B55-8137-F69F72F0CFCC}" type="slidenum">
              <a:rPr lang="en-AU" smtClean="0"/>
              <a:pPr/>
              <a:t>‹#›</a:t>
            </a:fld>
            <a:endParaRPr lang="en-AU"/>
          </a:p>
        </p:txBody>
      </p:sp>
    </p:spTree>
    <p:extLst>
      <p:ext uri="{BB962C8B-B14F-4D97-AF65-F5344CB8AC3E}">
        <p14:creationId xmlns="" xmlns:p14="http://schemas.microsoft.com/office/powerpoint/2010/main" val="405647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D737A99-1A1D-4A42-B674-4D2AB661FFDD}" type="datetimeFigureOut">
              <a:rPr lang="en-AU" smtClean="0"/>
              <a:pPr/>
              <a:t>3/05/2012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8690E08-DE5C-4B55-8137-F69F72F0CFCC}" type="slidenum">
              <a:rPr lang="en-AU" smtClean="0"/>
              <a:pPr/>
              <a:t>‹#›</a:t>
            </a:fld>
            <a:endParaRPr lang="en-AU"/>
          </a:p>
        </p:txBody>
      </p:sp>
    </p:spTree>
    <p:extLst>
      <p:ext uri="{BB962C8B-B14F-4D97-AF65-F5344CB8AC3E}">
        <p14:creationId xmlns="" xmlns:p14="http://schemas.microsoft.com/office/powerpoint/2010/main" val="33684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D737A99-1A1D-4A42-B674-4D2AB661FFDD}" type="datetimeFigureOut">
              <a:rPr lang="en-AU" smtClean="0"/>
              <a:pPr/>
              <a:t>3/05/2012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8690E08-DE5C-4B55-8137-F69F72F0CFCC}" type="slidenum">
              <a:rPr lang="en-AU" smtClean="0"/>
              <a:pPr/>
              <a:t>‹#›</a:t>
            </a:fld>
            <a:endParaRPr lang="en-AU"/>
          </a:p>
        </p:txBody>
      </p:sp>
    </p:spTree>
    <p:extLst>
      <p:ext uri="{BB962C8B-B14F-4D97-AF65-F5344CB8AC3E}">
        <p14:creationId xmlns="" xmlns:p14="http://schemas.microsoft.com/office/powerpoint/2010/main" val="180031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D737A99-1A1D-4A42-B674-4D2AB661FFDD}" type="datetimeFigureOut">
              <a:rPr lang="en-AU" smtClean="0"/>
              <a:pPr/>
              <a:t>3/05/2012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8690E08-DE5C-4B55-8137-F69F72F0CFCC}" type="slidenum">
              <a:rPr lang="en-AU" smtClean="0"/>
              <a:pPr/>
              <a:t>‹#›</a:t>
            </a:fld>
            <a:endParaRPr lang="en-AU"/>
          </a:p>
        </p:txBody>
      </p:sp>
    </p:spTree>
    <p:extLst>
      <p:ext uri="{BB962C8B-B14F-4D97-AF65-F5344CB8AC3E}">
        <p14:creationId xmlns="" xmlns:p14="http://schemas.microsoft.com/office/powerpoint/2010/main" val="262026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7A99-1A1D-4A42-B674-4D2AB661FFDD}" type="datetimeFigureOut">
              <a:rPr lang="en-AU" smtClean="0"/>
              <a:pPr/>
              <a:t>3/05/2012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8690E08-DE5C-4B55-8137-F69F72F0CFCC}" type="slidenum">
              <a:rPr lang="en-AU" smtClean="0"/>
              <a:pPr/>
              <a:t>‹#›</a:t>
            </a:fld>
            <a:endParaRPr lang="en-AU"/>
          </a:p>
        </p:txBody>
      </p:sp>
    </p:spTree>
    <p:extLst>
      <p:ext uri="{BB962C8B-B14F-4D97-AF65-F5344CB8AC3E}">
        <p14:creationId xmlns="" xmlns:p14="http://schemas.microsoft.com/office/powerpoint/2010/main" val="381354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37A99-1A1D-4A42-B674-4D2AB661FFDD}" type="datetimeFigureOut">
              <a:rPr lang="en-AU" smtClean="0"/>
              <a:pPr/>
              <a:t>3/05/2012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8690E08-DE5C-4B55-8137-F69F72F0CFCC}" type="slidenum">
              <a:rPr lang="en-AU" smtClean="0"/>
              <a:pPr/>
              <a:t>‹#›</a:t>
            </a:fld>
            <a:endParaRPr lang="en-AU"/>
          </a:p>
        </p:txBody>
      </p:sp>
    </p:spTree>
    <p:extLst>
      <p:ext uri="{BB962C8B-B14F-4D97-AF65-F5344CB8AC3E}">
        <p14:creationId xmlns="" xmlns:p14="http://schemas.microsoft.com/office/powerpoint/2010/main" val="376195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37A99-1A1D-4A42-B674-4D2AB661FFDD}" type="datetimeFigureOut">
              <a:rPr lang="en-AU" smtClean="0"/>
              <a:pPr/>
              <a:t>3/05/2012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8690E08-DE5C-4B55-8137-F69F72F0CFCC}" type="slidenum">
              <a:rPr lang="en-AU" smtClean="0"/>
              <a:pPr/>
              <a:t>‹#›</a:t>
            </a:fld>
            <a:endParaRPr lang="en-AU"/>
          </a:p>
        </p:txBody>
      </p:sp>
    </p:spTree>
    <p:extLst>
      <p:ext uri="{BB962C8B-B14F-4D97-AF65-F5344CB8AC3E}">
        <p14:creationId xmlns="" xmlns:p14="http://schemas.microsoft.com/office/powerpoint/2010/main" val="397200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37A99-1A1D-4A42-B674-4D2AB661FFDD}" type="datetimeFigureOut">
              <a:rPr lang="en-AU" smtClean="0"/>
              <a:pPr/>
              <a:t>3/05/2012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90E08-DE5C-4B55-8137-F69F72F0CFCC}" type="slidenum">
              <a:rPr lang="en-AU" smtClean="0"/>
              <a:pPr/>
              <a:t>‹#›</a:t>
            </a:fld>
            <a:endParaRPr lang="en-AU"/>
          </a:p>
        </p:txBody>
      </p:sp>
    </p:spTree>
    <p:extLst>
      <p:ext uri="{BB962C8B-B14F-4D97-AF65-F5344CB8AC3E}">
        <p14:creationId xmlns="" xmlns:p14="http://schemas.microsoft.com/office/powerpoint/2010/main" val="316140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pic>
        <p:nvPicPr>
          <p:cNvPr id="1026" name="Picture 2" descr="http://thumbs.ifood.tv/files/images/editor/images/Delicious%20food%2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3131840" cy="234888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1.hubimg.com/u/436580_f52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340621"/>
            <a:ext cx="1820788" cy="252028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favim.com/orig/201104/15/Favim.com-1927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632" y="4857949"/>
            <a:ext cx="3788544" cy="1985143"/>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t0.gstatic.com/images?q=tbn:ANd9GcQ55DYmUwhJOvt5hRDQUotTvHRxcmFsgGeP8vT3vImOXh5SI2Y31euKjFM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26160" y="15405"/>
            <a:ext cx="2705100" cy="1159036"/>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ttp://www.imageblogs.org/wp-content/uploads/2011/05/delicious-food-collections-part-1-2.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61107" y="2348881"/>
            <a:ext cx="2234829" cy="2520280"/>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free4w.com/wp-content/uploads/2009/07/hq-wallpapers-food-1.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563888" y="5287057"/>
            <a:ext cx="1872208" cy="1570943"/>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http://www.imageblogs.org/wp-content/uploads/2011/01/delicious-food-22.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819298" y="1174441"/>
            <a:ext cx="3840934" cy="1678495"/>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http://27.media.tumblr.com/tumblr_lcdiyh24jd1qdbsdpo1_400.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436096" y="2852937"/>
            <a:ext cx="1656184" cy="3990156"/>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www.pheasantshillfarm.com/media/catalog/category/sausagesBig.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824117" y="0"/>
            <a:ext cx="1772220" cy="2852936"/>
          </a:xfrm>
          <a:prstGeom prst="rect">
            <a:avLst/>
          </a:prstGeom>
          <a:noFill/>
          <a:extLst>
            <a:ext uri="{909E8E84-426E-40DD-AFC4-6F175D3DCCD1}">
              <a14:hiddenFill xmlns="" xmlns:a14="http://schemas.microsoft.com/office/drawing/2010/main">
                <a:solidFill>
                  <a:srgbClr val="FFFFFF"/>
                </a:solidFill>
              </a14:hiddenFill>
            </a:ext>
          </a:extLst>
        </p:spPr>
      </p:pic>
      <p:pic>
        <p:nvPicPr>
          <p:cNvPr id="1042" name="Picture 18" descr="http://www.gimmesomeoven.com/wp-content/uploads/2010/06/basic-stir-fry3.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596337" y="0"/>
            <a:ext cx="1540313" cy="1988660"/>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http://www.lolly.com.au/media/catalog/category/file_5.jp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779912" y="2852935"/>
            <a:ext cx="1698538" cy="2434121"/>
          </a:xfrm>
          <a:prstGeom prst="rect">
            <a:avLst/>
          </a:prstGeom>
          <a:noFill/>
          <a:extLst>
            <a:ext uri="{909E8E84-426E-40DD-AFC4-6F175D3DCCD1}">
              <a14:hiddenFill xmlns="" xmlns:a14="http://schemas.microsoft.com/office/drawing/2010/main">
                <a:solidFill>
                  <a:srgbClr val="FFFFFF"/>
                </a:solidFill>
              </a14:hiddenFill>
            </a:ext>
          </a:extLst>
        </p:spPr>
      </p:pic>
      <p:pic>
        <p:nvPicPr>
          <p:cNvPr id="1048" name="Picture 24" descr="http://upload.wikimedia.org/wikipedia/commons/thumb/3/34/Chocolate02.jpg/220px-Chocolate02.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048500" y="4437112"/>
            <a:ext cx="2095500" cy="2405980"/>
          </a:xfrm>
          <a:prstGeom prst="rect">
            <a:avLst/>
          </a:prstGeom>
          <a:noFill/>
          <a:extLst>
            <a:ext uri="{909E8E84-426E-40DD-AFC4-6F175D3DCCD1}">
              <a14:hiddenFill xmlns="" xmlns:a14="http://schemas.microsoft.com/office/drawing/2010/main">
                <a:solidFill>
                  <a:srgbClr val="FFFFFF"/>
                </a:solidFill>
              </a14:hiddenFill>
            </a:ext>
          </a:extLst>
        </p:spPr>
      </p:pic>
      <p:pic>
        <p:nvPicPr>
          <p:cNvPr id="1050" name="Picture 26" descr="http://3.bp.blogspot.com/_ZNXMUTQPxng/S7ubBWVEN0I/AAAAAAAAAEI/rSaVzRo4a7Y/s400/talipa+tocas.jp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092280" y="2013688"/>
            <a:ext cx="2209428" cy="257163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621847" y="2348881"/>
            <a:ext cx="8031237" cy="1138773"/>
          </a:xfrm>
          <a:prstGeom prst="rect">
            <a:avLst/>
          </a:prstGeom>
          <a:noFill/>
        </p:spPr>
        <p:txBody>
          <a:bodyPr wrap="none" lIns="91440" tIns="45720" rIns="91440" bIns="45720">
            <a:spAutoFit/>
          </a:bodyPr>
          <a:lstStyle/>
          <a:p>
            <a:pPr algn="ctr"/>
            <a:r>
              <a:rPr lang="en-US" sz="4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Food </a:t>
            </a:r>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t>
            </a:r>
            <a:r>
              <a:rPr lang="en-US" sz="4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echnology </a:t>
            </a:r>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t>
            </a:r>
            <a:r>
              <a:rPr lang="en-US" sz="4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resentation;</a:t>
            </a:r>
          </a:p>
          <a:p>
            <a:pPr algn="ctr"/>
            <a:r>
              <a:rPr 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Olivia Brennan</a:t>
            </a:r>
            <a:endParaRPr lang="en-US" sz="20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658615228"/>
      </p:ext>
    </p:extLst>
  </p:cSld>
  <p:clrMapOvr>
    <a:masterClrMapping/>
  </p:clrMapOvr>
  <mc:AlternateContent xmlns:mc="http://schemas.openxmlformats.org/markup-compatibility/2006">
    <mc:Choice xmlns="" xmlns:p14="http://schemas.microsoft.com/office/powerpoint/2010/main" Requires="p14">
      <p:transition spd="slow" p14:dur="4400" advClick="0">
        <p14:honeycomb/>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122" name="Picture 2" descr="http://www.stonegatechc.org/assets/images/links%20pag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53423"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20893" y="0"/>
            <a:ext cx="9119356" cy="707886"/>
          </a:xfrm>
          <a:prstGeom prst="rect">
            <a:avLst/>
          </a:prstGeom>
          <a:noFill/>
        </p:spPr>
        <p:txBody>
          <a:bodyPr wrap="non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 for watching! By Olivia Brennan.</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896516884"/>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54" name="Picture 6" descr="http://www.doctortipster.com/wp-content/uploads/2011/07/celiac-disease-insights_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65341" y="-102589"/>
            <a:ext cx="4528438" cy="360359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http://www.cyh.com/HealthTopics/library/coeliac5.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98663" y="3501008"/>
            <a:ext cx="4557231" cy="335699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4598663" y="-91625"/>
            <a:ext cx="4557231" cy="830997"/>
          </a:xfrm>
          <a:prstGeom prst="rect">
            <a:avLst/>
          </a:prstGeom>
          <a:noFill/>
        </p:spPr>
        <p:txBody>
          <a:bodyPr wrap="square" rtlCol="0">
            <a:spAutoFit/>
          </a:bodyPr>
          <a:lstStyle/>
          <a:p>
            <a:r>
              <a:rPr lang="en-AU" sz="2400" i="1" u="sng" dirty="0" smtClean="0">
                <a:solidFill>
                  <a:schemeClr val="accent1">
                    <a:lumMod val="75000"/>
                  </a:schemeClr>
                </a:solidFill>
                <a:latin typeface="Century Gothic" pitchFamily="34" charset="0"/>
              </a:rPr>
              <a:t>My Dietary Related Disease that I have chosen is:</a:t>
            </a:r>
          </a:p>
        </p:txBody>
      </p:sp>
      <p:pic>
        <p:nvPicPr>
          <p:cNvPr id="1028" name="Picture 4" descr="http://www.doctortipster.com/wp-content/uploads/2011/07/ZZPic-celiac-sprue-foods-to-avoid.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102589"/>
            <a:ext cx="4644007" cy="3603597"/>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www.doctortipster.com/wp-content/uploads/2011/07/Pathogenesis-of-Celiac-Sprue.jpe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 y="3501008"/>
            <a:ext cx="4644008" cy="337844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2843808" y="1628800"/>
            <a:ext cx="5778388" cy="2215991"/>
          </a:xfrm>
          <a:prstGeom prst="rect">
            <a:avLst/>
          </a:prstGeom>
          <a:noFill/>
        </p:spPr>
        <p:txBody>
          <a:bodyPr wrap="square" rtlCol="0">
            <a:spAutoFit/>
          </a:bodyPr>
          <a:lstStyle/>
          <a:p>
            <a:r>
              <a:rPr lang="en-AU" sz="6000" b="1" i="1" dirty="0" smtClean="0">
                <a:solidFill>
                  <a:srgbClr val="FF0000"/>
                </a:solidFill>
                <a:latin typeface="Century Gothic" pitchFamily="34" charset="0"/>
              </a:rPr>
              <a:t>C</a:t>
            </a:r>
            <a:r>
              <a:rPr lang="en-AU" sz="6000" b="1" i="1" dirty="0" smtClean="0">
                <a:solidFill>
                  <a:srgbClr val="FFFF00"/>
                </a:solidFill>
                <a:latin typeface="Century Gothic" pitchFamily="34" charset="0"/>
              </a:rPr>
              <a:t>o</a:t>
            </a:r>
            <a:r>
              <a:rPr lang="en-AU" sz="6000" b="1" i="1" dirty="0" smtClean="0">
                <a:solidFill>
                  <a:srgbClr val="00B050"/>
                </a:solidFill>
                <a:latin typeface="Century Gothic" pitchFamily="34" charset="0"/>
              </a:rPr>
              <a:t>e</a:t>
            </a:r>
            <a:r>
              <a:rPr lang="en-AU" sz="6000" b="1" i="1" dirty="0" smtClean="0">
                <a:solidFill>
                  <a:srgbClr val="92D050"/>
                </a:solidFill>
                <a:latin typeface="Century Gothic" pitchFamily="34" charset="0"/>
              </a:rPr>
              <a:t>l</a:t>
            </a:r>
            <a:r>
              <a:rPr lang="en-AU" sz="6000" b="1" i="1" dirty="0" smtClean="0">
                <a:solidFill>
                  <a:srgbClr val="00B0F0"/>
                </a:solidFill>
                <a:latin typeface="Century Gothic" pitchFamily="34" charset="0"/>
              </a:rPr>
              <a:t>i</a:t>
            </a:r>
            <a:r>
              <a:rPr lang="en-AU" sz="6000" b="1" i="1" dirty="0" smtClean="0">
                <a:solidFill>
                  <a:srgbClr val="FF33CC"/>
                </a:solidFill>
                <a:latin typeface="Century Gothic" pitchFamily="34" charset="0"/>
              </a:rPr>
              <a:t>a</a:t>
            </a:r>
            <a:r>
              <a:rPr lang="en-AU" sz="6000" b="1" i="1" dirty="0" smtClean="0">
                <a:solidFill>
                  <a:srgbClr val="7030A0"/>
                </a:solidFill>
                <a:latin typeface="Century Gothic" pitchFamily="34" charset="0"/>
              </a:rPr>
              <a:t>c</a:t>
            </a:r>
            <a:r>
              <a:rPr lang="en-AU" sz="6000" b="1" i="1" dirty="0" smtClean="0">
                <a:solidFill>
                  <a:schemeClr val="bg1"/>
                </a:solidFill>
                <a:latin typeface="Century Gothic" pitchFamily="34" charset="0"/>
              </a:rPr>
              <a:t> </a:t>
            </a:r>
            <a:r>
              <a:rPr lang="en-AU" sz="6000" b="1" i="1" dirty="0" smtClean="0">
                <a:solidFill>
                  <a:srgbClr val="FF0000"/>
                </a:solidFill>
                <a:latin typeface="Century Gothic" pitchFamily="34" charset="0"/>
              </a:rPr>
              <a:t>D</a:t>
            </a:r>
            <a:r>
              <a:rPr lang="en-AU" sz="6000" b="1" i="1" dirty="0" smtClean="0">
                <a:solidFill>
                  <a:srgbClr val="FFFF00"/>
                </a:solidFill>
                <a:latin typeface="Century Gothic" pitchFamily="34" charset="0"/>
              </a:rPr>
              <a:t>i</a:t>
            </a:r>
            <a:r>
              <a:rPr lang="en-AU" sz="6000" b="1" i="1" dirty="0" smtClean="0">
                <a:solidFill>
                  <a:srgbClr val="00B050"/>
                </a:solidFill>
                <a:latin typeface="Century Gothic" pitchFamily="34" charset="0"/>
              </a:rPr>
              <a:t>s</a:t>
            </a:r>
            <a:r>
              <a:rPr lang="en-AU" sz="6000" b="1" i="1" dirty="0" smtClean="0">
                <a:solidFill>
                  <a:srgbClr val="92D050"/>
                </a:solidFill>
                <a:latin typeface="Century Gothic" pitchFamily="34" charset="0"/>
              </a:rPr>
              <a:t>e</a:t>
            </a:r>
            <a:r>
              <a:rPr lang="en-AU" sz="6000" b="1" i="1" dirty="0" smtClean="0">
                <a:solidFill>
                  <a:srgbClr val="00B0F0"/>
                </a:solidFill>
                <a:latin typeface="Century Gothic" pitchFamily="34" charset="0"/>
              </a:rPr>
              <a:t>a</a:t>
            </a:r>
            <a:r>
              <a:rPr lang="en-AU" sz="6000" b="1" i="1" dirty="0" smtClean="0">
                <a:solidFill>
                  <a:srgbClr val="FF33CC"/>
                </a:solidFill>
                <a:latin typeface="Century Gothic" pitchFamily="34" charset="0"/>
              </a:rPr>
              <a:t>s</a:t>
            </a:r>
            <a:r>
              <a:rPr lang="en-AU" sz="6000" b="1" i="1" dirty="0" smtClean="0">
                <a:solidFill>
                  <a:srgbClr val="7030A0"/>
                </a:solidFill>
                <a:latin typeface="Century Gothic" pitchFamily="34" charset="0"/>
              </a:rPr>
              <a:t>e</a:t>
            </a:r>
          </a:p>
          <a:p>
            <a:endParaRPr lang="en-AU" dirty="0"/>
          </a:p>
        </p:txBody>
      </p:sp>
    </p:spTree>
    <p:extLst>
      <p:ext uri="{BB962C8B-B14F-4D97-AF65-F5344CB8AC3E}">
        <p14:creationId xmlns="" xmlns:p14="http://schemas.microsoft.com/office/powerpoint/2010/main" val="2317510253"/>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5"/>
                                        </p:tgtEl>
                                        <p:attrNameLst>
                                          <p:attrName>ppt_x</p:attrName>
                                          <p:attrName>ppt_y</p:attrName>
                                        </p:attrNameLst>
                                      </p:cBhvr>
                                    </p:animMotion>
                                    <p:animRot by="1500000">
                                      <p:cBhvr>
                                        <p:cTn id="11" dur="125" fill="hold">
                                          <p:stCondLst>
                                            <p:cond delay="0"/>
                                          </p:stCondLst>
                                        </p:cTn>
                                        <p:tgtEl>
                                          <p:spTgt spid="5"/>
                                        </p:tgtEl>
                                        <p:attrNameLst>
                                          <p:attrName>r</p:attrName>
                                        </p:attrNameLst>
                                      </p:cBhvr>
                                    </p:animRot>
                                    <p:animRot by="-1500000">
                                      <p:cBhvr>
                                        <p:cTn id="12" dur="125" fill="hold">
                                          <p:stCondLst>
                                            <p:cond delay="125"/>
                                          </p:stCondLst>
                                        </p:cTn>
                                        <p:tgtEl>
                                          <p:spTgt spid="5"/>
                                        </p:tgtEl>
                                        <p:attrNameLst>
                                          <p:attrName>r</p:attrName>
                                        </p:attrNameLst>
                                      </p:cBhvr>
                                    </p:animRot>
                                    <p:animRot by="-1500000">
                                      <p:cBhvr>
                                        <p:cTn id="13" dur="125" fill="hold">
                                          <p:stCondLst>
                                            <p:cond delay="250"/>
                                          </p:stCondLst>
                                        </p:cTn>
                                        <p:tgtEl>
                                          <p:spTgt spid="5"/>
                                        </p:tgtEl>
                                        <p:attrNameLst>
                                          <p:attrName>r</p:attrName>
                                        </p:attrNameLst>
                                      </p:cBhvr>
                                    </p:animRot>
                                    <p:animRot by="1500000">
                                      <p:cBhvr>
                                        <p:cTn id="14"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90">
          <a:fgClr>
            <a:srgbClr val="7030A0"/>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293303" y="332656"/>
            <a:ext cx="8598829"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What is </a:t>
            </a:r>
            <a:r>
              <a:rPr lang="en-US" sz="5400" i="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Coeliac</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 Disease?</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ndParaRPr>
          </a:p>
        </p:txBody>
      </p:sp>
      <p:sp>
        <p:nvSpPr>
          <p:cNvPr id="3" name="TextBox 2"/>
          <p:cNvSpPr txBox="1"/>
          <p:nvPr/>
        </p:nvSpPr>
        <p:spPr>
          <a:xfrm>
            <a:off x="293303" y="1264480"/>
            <a:ext cx="3588444" cy="5324535"/>
          </a:xfrm>
          <a:prstGeom prst="rect">
            <a:avLst/>
          </a:prstGeom>
          <a:noFill/>
        </p:spPr>
        <p:txBody>
          <a:bodyPr wrap="square" rtlCol="0">
            <a:spAutoFit/>
          </a:bodyPr>
          <a:lstStyle/>
          <a:p>
            <a:r>
              <a:rPr lang="en-AU" sz="2000" dirty="0" smtClean="0">
                <a:solidFill>
                  <a:schemeClr val="bg1"/>
                </a:solidFill>
                <a:latin typeface="Century Gothic" pitchFamily="34" charset="0"/>
              </a:rPr>
              <a:t>Coeliac disease commonly affects people from around the world. Coeliac disease is a digestive disease that harms the small intestine as well as interfering with the absorption of nutrients. It is the bodies inability to tolerate gluten. Gluten is a protein found in wheat, rye and barley. Gluten is found in foods commonly eaten each day as well as in products such as; medicines, lip balms and vitamins.</a:t>
            </a:r>
            <a:endParaRPr lang="en-AU" sz="2000" dirty="0">
              <a:solidFill>
                <a:schemeClr val="bg1"/>
              </a:solidFill>
              <a:latin typeface="Century Gothic" pitchFamily="34" charset="0"/>
            </a:endParaRPr>
          </a:p>
        </p:txBody>
      </p:sp>
      <p:pic>
        <p:nvPicPr>
          <p:cNvPr id="3074" name="Picture 2" descr="http://cleanhealth.com.au/wp-content/uploads/2012/02/go_ahead_its_gluten_fre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98149" y="1697718"/>
            <a:ext cx="3810000" cy="34575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67721043"/>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p:spPr>
        <p:txBody>
          <a:bodyPr>
            <a:normAutofit fontScale="90000"/>
          </a:bodyPr>
          <a:lstStyle/>
          <a:p>
            <a:r>
              <a:rPr lang="en-AU" i="1" u="sng" dirty="0" smtClean="0">
                <a:solidFill>
                  <a:schemeClr val="bg1"/>
                </a:solidFill>
                <a:latin typeface="Century Gothic" pitchFamily="34" charset="0"/>
              </a:rPr>
              <a:t>What is the cause of Coeliac disease? </a:t>
            </a:r>
            <a:endParaRPr lang="en-AU" i="1" u="sng" dirty="0">
              <a:solidFill>
                <a:schemeClr val="bg1"/>
              </a:solidFill>
              <a:latin typeface="Century Gothic" pitchFamily="34" charset="0"/>
            </a:endParaRPr>
          </a:p>
        </p:txBody>
      </p:sp>
      <p:sp>
        <p:nvSpPr>
          <p:cNvPr id="3" name="Content Placeholder 2"/>
          <p:cNvSpPr>
            <a:spLocks noGrp="1"/>
          </p:cNvSpPr>
          <p:nvPr>
            <p:ph idx="1"/>
          </p:nvPr>
        </p:nvSpPr>
        <p:spPr>
          <a:xfrm>
            <a:off x="5652120" y="1412776"/>
            <a:ext cx="3322712" cy="4525963"/>
          </a:xfrm>
        </p:spPr>
        <p:txBody>
          <a:bodyPr>
            <a:normAutofit fontScale="62500" lnSpcReduction="20000"/>
          </a:bodyPr>
          <a:lstStyle/>
          <a:p>
            <a:r>
              <a:rPr lang="en-AU" dirty="0" smtClean="0">
                <a:solidFill>
                  <a:schemeClr val="bg1"/>
                </a:solidFill>
              </a:rPr>
              <a:t>Coeliac disease is caused by the bodies sensitivity towards the product gluten. The body reacts to the gluten/ products of gluten in the food consumed, which in turn results in the immune system  reacting to dietary gluten. It is not yet known the exact answer to the cause of this eating disorder, though it is thought to be both genetic and environmental factors that both play an important role in causing this disease. </a:t>
            </a:r>
          </a:p>
          <a:p>
            <a:endParaRPr lang="en-AU" dirty="0">
              <a:solidFill>
                <a:schemeClr val="bg1"/>
              </a:solidFill>
            </a:endParaRPr>
          </a:p>
        </p:txBody>
      </p:sp>
      <p:pic>
        <p:nvPicPr>
          <p:cNvPr id="4098" name="Picture 2" descr="http://www.dreamstime.com/symbol-gf-gluten-free-text-thumb642434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4867" y="4149080"/>
            <a:ext cx="4310784" cy="259228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celiac-disease.com/wp-content/uploads/2010/08/living-without-magazin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463" y="1009576"/>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www.lesliebeck.com/images/books/gluten_free.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53100" y="1528687"/>
            <a:ext cx="2094964" cy="2527307"/>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buy gluten free onlin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15594" y="4149079"/>
            <a:ext cx="1333500" cy="25922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9166509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newevolutiondesigns.com/images/freebies/colorful-background-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57182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23528" y="260648"/>
            <a:ext cx="8229600" cy="1143000"/>
          </a:xfrm>
        </p:spPr>
        <p:txBody>
          <a:bodyPr>
            <a:noAutofit/>
          </a:bodyPr>
          <a:lstStyle/>
          <a:p>
            <a:r>
              <a:rPr lang="en-AU" sz="3600" dirty="0">
                <a:solidFill>
                  <a:schemeClr val="bg1"/>
                </a:solidFill>
                <a:latin typeface="Century Gothic" pitchFamily="34" charset="0"/>
              </a:rPr>
              <a:t>What are the symptoms of this eating disorder?</a:t>
            </a:r>
            <a:endParaRPr lang="en-AU" sz="3600" dirty="0">
              <a:solidFill>
                <a:schemeClr val="bg1"/>
              </a:solidFill>
            </a:endParaRPr>
          </a:p>
        </p:txBody>
      </p:sp>
      <p:sp>
        <p:nvSpPr>
          <p:cNvPr id="3" name="Content Placeholder 2"/>
          <p:cNvSpPr>
            <a:spLocks noGrp="1"/>
          </p:cNvSpPr>
          <p:nvPr>
            <p:ph idx="1"/>
          </p:nvPr>
        </p:nvSpPr>
        <p:spPr>
          <a:xfrm>
            <a:off x="11088" y="1645048"/>
            <a:ext cx="8229600" cy="4525963"/>
          </a:xfrm>
        </p:spPr>
        <p:txBody>
          <a:bodyPr>
            <a:normAutofit fontScale="92500" lnSpcReduction="10000"/>
          </a:bodyPr>
          <a:lstStyle/>
          <a:p>
            <a:pPr lvl="1">
              <a:buFontTx/>
              <a:buChar char="-"/>
            </a:pPr>
            <a:r>
              <a:rPr lang="en-AU" sz="1800" dirty="0">
                <a:latin typeface="Century Gothic" pitchFamily="34" charset="0"/>
              </a:rPr>
              <a:t>There are many different symptoms of coeliac </a:t>
            </a:r>
            <a:r>
              <a:rPr lang="en-AU" sz="1800" dirty="0" smtClean="0">
                <a:latin typeface="Century Gothic" pitchFamily="34" charset="0"/>
              </a:rPr>
              <a:t>disease </a:t>
            </a:r>
            <a:r>
              <a:rPr lang="en-AU" sz="1800" dirty="0">
                <a:latin typeface="Century Gothic" pitchFamily="34" charset="0"/>
              </a:rPr>
              <a:t>because the symptoms are specific from person to </a:t>
            </a:r>
            <a:r>
              <a:rPr lang="en-AU" sz="1800" dirty="0" smtClean="0">
                <a:latin typeface="Century Gothic" pitchFamily="34" charset="0"/>
              </a:rPr>
              <a:t>person, though </a:t>
            </a:r>
            <a:r>
              <a:rPr lang="en-AU" sz="1800" dirty="0">
                <a:latin typeface="Century Gothic" pitchFamily="34" charset="0"/>
              </a:rPr>
              <a:t>most symptoms are likely to take affect in the stomach.  The symptoms are very varied between child </a:t>
            </a:r>
            <a:r>
              <a:rPr lang="en-AU" sz="1800" dirty="0" smtClean="0">
                <a:latin typeface="Century Gothic" pitchFamily="34" charset="0"/>
              </a:rPr>
              <a:t>and adult. </a:t>
            </a:r>
            <a:r>
              <a:rPr lang="en-AU" sz="1800" dirty="0">
                <a:latin typeface="Century Gothic" pitchFamily="34" charset="0"/>
              </a:rPr>
              <a:t>T</a:t>
            </a:r>
            <a:r>
              <a:rPr lang="en-AU" sz="1800" dirty="0" smtClean="0">
                <a:latin typeface="Century Gothic" pitchFamily="34" charset="0"/>
              </a:rPr>
              <a:t>he </a:t>
            </a:r>
            <a:r>
              <a:rPr lang="en-AU" sz="1800" dirty="0">
                <a:latin typeface="Century Gothic" pitchFamily="34" charset="0"/>
              </a:rPr>
              <a:t>symptoms are </a:t>
            </a:r>
            <a:r>
              <a:rPr lang="en-AU" sz="1800" dirty="0" smtClean="0">
                <a:latin typeface="Century Gothic" pitchFamily="34" charset="0"/>
              </a:rPr>
              <a:t>varied due to factors </a:t>
            </a:r>
            <a:r>
              <a:rPr lang="en-AU" sz="1800" dirty="0">
                <a:latin typeface="Century Gothic" pitchFamily="34" charset="0"/>
              </a:rPr>
              <a:t>such </a:t>
            </a:r>
            <a:r>
              <a:rPr lang="en-AU" sz="1800" dirty="0" smtClean="0">
                <a:latin typeface="Century Gothic" pitchFamily="34" charset="0"/>
              </a:rPr>
              <a:t>as: whether </a:t>
            </a:r>
            <a:r>
              <a:rPr lang="en-AU" sz="1800" dirty="0">
                <a:latin typeface="Century Gothic" pitchFamily="34" charset="0"/>
              </a:rPr>
              <a:t>a person </a:t>
            </a:r>
            <a:r>
              <a:rPr lang="en-AU" sz="1800" dirty="0" smtClean="0">
                <a:latin typeface="Century Gothic" pitchFamily="34" charset="0"/>
              </a:rPr>
              <a:t>was breastfed, </a:t>
            </a:r>
            <a:r>
              <a:rPr lang="en-AU" sz="1800" dirty="0">
                <a:latin typeface="Century Gothic" pitchFamily="34" charset="0"/>
              </a:rPr>
              <a:t>as well as the amount of gluten in </a:t>
            </a:r>
            <a:r>
              <a:rPr lang="en-AU" sz="1800" dirty="0" smtClean="0">
                <a:latin typeface="Century Gothic" pitchFamily="34" charset="0"/>
              </a:rPr>
              <a:t>foods they </a:t>
            </a:r>
            <a:r>
              <a:rPr lang="en-AU" sz="1800" dirty="0">
                <a:latin typeface="Century Gothic" pitchFamily="34" charset="0"/>
              </a:rPr>
              <a:t>consumed. Some of the more common symptoms include</a:t>
            </a:r>
            <a:r>
              <a:rPr lang="en-AU" sz="1800" dirty="0" smtClean="0">
                <a:latin typeface="Century Gothic" pitchFamily="34" charset="0"/>
              </a:rPr>
              <a:t>:</a:t>
            </a:r>
          </a:p>
          <a:p>
            <a:pPr marL="457200" lvl="1" indent="0">
              <a:buNone/>
            </a:pPr>
            <a:endParaRPr lang="en-AU" sz="1800" dirty="0">
              <a:latin typeface="Century Gothic" pitchFamily="34" charset="0"/>
            </a:endParaRPr>
          </a:p>
          <a:p>
            <a:pPr lvl="1">
              <a:buFont typeface="Wingdings" pitchFamily="2" charset="2"/>
              <a:buChar char="q"/>
            </a:pPr>
            <a:r>
              <a:rPr lang="en-AU" sz="1600" dirty="0">
                <a:latin typeface="Century Gothic" pitchFamily="34" charset="0"/>
              </a:rPr>
              <a:t>Vomiting</a:t>
            </a:r>
          </a:p>
          <a:p>
            <a:pPr lvl="1">
              <a:buFont typeface="Wingdings" pitchFamily="2" charset="2"/>
              <a:buChar char="q"/>
            </a:pPr>
            <a:r>
              <a:rPr lang="en-AU" sz="1600" dirty="0">
                <a:latin typeface="Century Gothic" pitchFamily="34" charset="0"/>
              </a:rPr>
              <a:t>Constipation </a:t>
            </a:r>
          </a:p>
          <a:p>
            <a:pPr lvl="1">
              <a:buFont typeface="Wingdings" pitchFamily="2" charset="2"/>
              <a:buChar char="q"/>
            </a:pPr>
            <a:r>
              <a:rPr lang="en-AU" sz="1600" dirty="0">
                <a:latin typeface="Century Gothic" pitchFamily="34" charset="0"/>
              </a:rPr>
              <a:t>Weight Loss</a:t>
            </a:r>
          </a:p>
          <a:p>
            <a:pPr lvl="1">
              <a:buFont typeface="Wingdings" pitchFamily="2" charset="2"/>
              <a:buChar char="q"/>
            </a:pPr>
            <a:r>
              <a:rPr lang="en-AU" sz="1600" dirty="0">
                <a:latin typeface="Century Gothic" pitchFamily="34" charset="0"/>
              </a:rPr>
              <a:t>Bone or joint pain</a:t>
            </a:r>
          </a:p>
          <a:p>
            <a:pPr lvl="1">
              <a:buFont typeface="Wingdings" pitchFamily="2" charset="2"/>
              <a:buChar char="q"/>
            </a:pPr>
            <a:r>
              <a:rPr lang="en-AU" sz="1600" dirty="0">
                <a:latin typeface="Century Gothic" pitchFamily="34" charset="0"/>
              </a:rPr>
              <a:t>Seizures</a:t>
            </a:r>
          </a:p>
          <a:p>
            <a:pPr lvl="1">
              <a:buFont typeface="Wingdings" pitchFamily="2" charset="2"/>
              <a:buChar char="q"/>
            </a:pPr>
            <a:r>
              <a:rPr lang="en-AU" sz="1600" dirty="0">
                <a:latin typeface="Century Gothic" pitchFamily="34" charset="0"/>
              </a:rPr>
              <a:t>Abdominal bloating and pain </a:t>
            </a:r>
            <a:endParaRPr lang="en-AU" sz="1600" dirty="0" smtClean="0">
              <a:latin typeface="Century Gothic" pitchFamily="34" charset="0"/>
            </a:endParaRPr>
          </a:p>
          <a:p>
            <a:pPr lvl="1">
              <a:buFont typeface="Wingdings" pitchFamily="2" charset="2"/>
              <a:buChar char="q"/>
            </a:pPr>
            <a:r>
              <a:rPr lang="en-AU" sz="1600" dirty="0" smtClean="0">
                <a:latin typeface="Century Gothic" pitchFamily="34" charset="0"/>
              </a:rPr>
              <a:t>Growth delay in children</a:t>
            </a:r>
          </a:p>
          <a:p>
            <a:pPr lvl="1">
              <a:buFont typeface="Wingdings" pitchFamily="2" charset="2"/>
              <a:buChar char="q"/>
            </a:pPr>
            <a:r>
              <a:rPr lang="en-AU" sz="1600" dirty="0" smtClean="0">
                <a:latin typeface="Century Gothic" pitchFamily="34" charset="0"/>
              </a:rPr>
              <a:t>Fatigue</a:t>
            </a:r>
          </a:p>
          <a:p>
            <a:pPr lvl="1">
              <a:buFont typeface="Wingdings" pitchFamily="2" charset="2"/>
              <a:buChar char="q"/>
            </a:pPr>
            <a:r>
              <a:rPr lang="en-AU" sz="1600" dirty="0" smtClean="0">
                <a:latin typeface="Century Gothic" pitchFamily="34" charset="0"/>
              </a:rPr>
              <a:t>Mouth ulcers </a:t>
            </a:r>
            <a:endParaRPr lang="en-AU" sz="1600" dirty="0">
              <a:latin typeface="Century Gothic" pitchFamily="34" charset="0"/>
            </a:endParaRPr>
          </a:p>
          <a:p>
            <a:endParaRPr lang="en-AU" dirty="0"/>
          </a:p>
        </p:txBody>
      </p:sp>
      <p:pic>
        <p:nvPicPr>
          <p:cNvPr id="14" name="Picture 13" descr="http://sp.life123.com/bm.pix/constipation2.s600x600.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04248" y="5157192"/>
            <a:ext cx="2339752" cy="1714004"/>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4" descr="http://sydneydatingsites.com.au/images/wlg1.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38544" y="3284985"/>
            <a:ext cx="2496329" cy="1872207"/>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descr="Vomiting - definition"/>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79912" y="5085184"/>
            <a:ext cx="3057470" cy="1786012"/>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descr="http://images.cheezburger.com/completestore/2011/4/8/67b14778-f176-404c-bdd9-296d25ad7b74.gif"/>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326528" y="3501008"/>
            <a:ext cx="2381250" cy="165618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7" descr="http://www.rheumatoidarthritistreatment101.com/wp-content/uploads/2011/04/6JUN.jpg"/>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699792" y="3284984"/>
            <a:ext cx="1791980" cy="1584175"/>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http://24.media.tumblr.com/tumblr_lc5qii11tb1qc433yo1_400.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123728" y="5517232"/>
            <a:ext cx="1835671" cy="13539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725654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odsbot.com/images_maps_cache/4041-map-asso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936476" y="692696"/>
            <a:ext cx="8229600" cy="1143000"/>
          </a:xfrm>
        </p:spPr>
        <p:txBody>
          <a:bodyPr>
            <a:noAutofit/>
          </a:bodyPr>
          <a:lstStyle/>
          <a:p>
            <a:r>
              <a:rPr lang="en-AU" sz="2400" dirty="0" smtClean="0">
                <a:latin typeface="Century Gothic" pitchFamily="34" charset="0"/>
              </a:rPr>
              <a:t>What are the consequences of  Coeliac disease?</a:t>
            </a:r>
            <a:endParaRPr lang="en-AU" sz="2400" dirty="0">
              <a:latin typeface="Century Gothic" pitchFamily="34" charset="0"/>
            </a:endParaRPr>
          </a:p>
        </p:txBody>
      </p:sp>
      <p:sp>
        <p:nvSpPr>
          <p:cNvPr id="3" name="Content Placeholder 2"/>
          <p:cNvSpPr>
            <a:spLocks noGrp="1"/>
          </p:cNvSpPr>
          <p:nvPr>
            <p:ph idx="1"/>
          </p:nvPr>
        </p:nvSpPr>
        <p:spPr>
          <a:xfrm>
            <a:off x="539552" y="1844824"/>
            <a:ext cx="8229600" cy="4525963"/>
          </a:xfrm>
        </p:spPr>
        <p:txBody>
          <a:bodyPr>
            <a:normAutofit/>
          </a:bodyPr>
          <a:lstStyle/>
          <a:p>
            <a:pPr lvl="1">
              <a:buFontTx/>
              <a:buChar char="-"/>
            </a:pPr>
            <a:r>
              <a:rPr lang="en-AU" sz="1600" dirty="0" smtClean="0">
                <a:latin typeface="Century Gothic" pitchFamily="34" charset="0"/>
              </a:rPr>
              <a:t>Just like the symptoms of Coeliac disease, the consequences and health problems that may arise also differ from person to person. Undiagnosed coeliac disease is incredibly dangerous, being life threatening. Unfortunately people with Coeliac disease tend to  develop or have other underlying health issues, which may include:</a:t>
            </a:r>
          </a:p>
          <a:p>
            <a:pPr lvl="1">
              <a:buFont typeface="Wingdings" pitchFamily="2" charset="2"/>
              <a:buChar char="v"/>
            </a:pPr>
            <a:r>
              <a:rPr lang="en-AU" sz="1600" dirty="0" smtClean="0">
                <a:latin typeface="Century Gothic" pitchFamily="34" charset="0"/>
              </a:rPr>
              <a:t>Addison's</a:t>
            </a:r>
            <a:r>
              <a:rPr lang="en-AU" sz="1600" dirty="0" smtClean="0"/>
              <a:t> </a:t>
            </a:r>
            <a:r>
              <a:rPr lang="en-AU" sz="1600" dirty="0" smtClean="0">
                <a:latin typeface="Century Gothic" pitchFamily="34" charset="0"/>
              </a:rPr>
              <a:t>disease (when the glands produce critical hormones that become damaged) </a:t>
            </a:r>
          </a:p>
          <a:p>
            <a:pPr lvl="1">
              <a:buFont typeface="Wingdings" pitchFamily="2" charset="2"/>
              <a:buChar char="v"/>
            </a:pPr>
            <a:r>
              <a:rPr lang="en-AU" sz="1600" dirty="0" smtClean="0">
                <a:latin typeface="Century Gothic" pitchFamily="34" charset="0"/>
              </a:rPr>
              <a:t>Type 1 diabetes</a:t>
            </a:r>
          </a:p>
          <a:p>
            <a:pPr lvl="1">
              <a:buFont typeface="Wingdings" pitchFamily="2" charset="2"/>
              <a:buChar char="v"/>
            </a:pPr>
            <a:r>
              <a:rPr lang="en-AU" sz="1600" dirty="0" smtClean="0">
                <a:latin typeface="Century Gothic" pitchFamily="34" charset="0"/>
              </a:rPr>
              <a:t>Autoimmune </a:t>
            </a:r>
            <a:r>
              <a:rPr lang="en-AU" sz="1600" dirty="0">
                <a:latin typeface="Century Gothic" pitchFamily="34" charset="0"/>
              </a:rPr>
              <a:t>liver disease </a:t>
            </a:r>
          </a:p>
          <a:p>
            <a:pPr lvl="1">
              <a:buFont typeface="Wingdings" pitchFamily="2" charset="2"/>
              <a:buChar char="v"/>
            </a:pPr>
            <a:r>
              <a:rPr lang="en-AU" sz="1600" dirty="0" smtClean="0">
                <a:latin typeface="Century Gothic" pitchFamily="34" charset="0"/>
              </a:rPr>
              <a:t>Osteoporosis </a:t>
            </a:r>
          </a:p>
          <a:p>
            <a:pPr lvl="1">
              <a:buFont typeface="Wingdings" pitchFamily="2" charset="2"/>
              <a:buChar char="v"/>
            </a:pPr>
            <a:endParaRPr lang="en-AU" sz="1600" dirty="0">
              <a:latin typeface="Century Gothic" pitchFamily="34" charset="0"/>
            </a:endParaRPr>
          </a:p>
          <a:p>
            <a:pPr lvl="1">
              <a:buFontTx/>
              <a:buChar char="-"/>
            </a:pPr>
            <a:r>
              <a:rPr lang="en-AU" sz="1600" dirty="0" smtClean="0">
                <a:latin typeface="Century Gothic" pitchFamily="34" charset="0"/>
              </a:rPr>
              <a:t>Many of these underlying health issues, are in some cases also thought to be genetically related.</a:t>
            </a:r>
          </a:p>
          <a:p>
            <a:pPr lvl="1">
              <a:buFontTx/>
              <a:buChar char="-"/>
            </a:pPr>
            <a:r>
              <a:rPr lang="en-AU" sz="1600" dirty="0" smtClean="0">
                <a:latin typeface="Century Gothic" pitchFamily="34" charset="0"/>
              </a:rPr>
              <a:t>Though there may be  huge differences in the  consequences of coeliac disease between affected people, the one common consequence is that each person has an inability to consume gluten.</a:t>
            </a:r>
          </a:p>
          <a:p>
            <a:pPr lvl="1">
              <a:buFont typeface="Wingdings" pitchFamily="2" charset="2"/>
              <a:buChar char="v"/>
            </a:pPr>
            <a:endParaRPr lang="en-AU" sz="1600" dirty="0" smtClean="0">
              <a:latin typeface="Century Gothic" pitchFamily="34" charset="0"/>
            </a:endParaRPr>
          </a:p>
        </p:txBody>
      </p:sp>
      <p:pic>
        <p:nvPicPr>
          <p:cNvPr id="1028" name="Picture 4" descr="http://www.papillonpalsrescue.com/images/1209672752793252631randoogle_Thumb-tack_svg_hi.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6592" y="0"/>
            <a:ext cx="2592288" cy="1628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3488431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twitrounds.com/simple-backgrounds/celiac-disease-awarenes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1765"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1979712" y="1754327"/>
            <a:ext cx="6907288" cy="4696988"/>
          </a:xfrm>
        </p:spPr>
        <p:txBody>
          <a:bodyPr>
            <a:noAutofit/>
          </a:bodyPr>
          <a:lstStyle/>
          <a:p>
            <a:r>
              <a:rPr lang="en-AU" sz="1800" i="1" dirty="0" smtClean="0">
                <a:latin typeface="Century Gothic" pitchFamily="34" charset="0"/>
              </a:rPr>
              <a:t>Unfortunately there are no known preventatives for coeliac disease, just like </a:t>
            </a:r>
            <a:r>
              <a:rPr lang="en-AU" sz="1800" i="1" dirty="0">
                <a:latin typeface="Century Gothic" pitchFamily="34" charset="0"/>
              </a:rPr>
              <a:t>other hereditary </a:t>
            </a:r>
            <a:r>
              <a:rPr lang="en-AU" sz="1800" i="1" dirty="0" smtClean="0">
                <a:latin typeface="Century Gothic" pitchFamily="34" charset="0"/>
              </a:rPr>
              <a:t>diseases. However, </a:t>
            </a:r>
            <a:r>
              <a:rPr lang="en-AU" sz="1800" i="1" dirty="0" err="1" smtClean="0">
                <a:latin typeface="Century Gothic" pitchFamily="34" charset="0"/>
              </a:rPr>
              <a:t>havinging</a:t>
            </a:r>
            <a:r>
              <a:rPr lang="en-AU" sz="1800" i="1" dirty="0" smtClean="0">
                <a:latin typeface="Century Gothic" pitchFamily="34" charset="0"/>
              </a:rPr>
              <a:t> an early diagnosis of this disease, as well as keeping to a gluten free diet can be the keys to decreasing this disease’s impact on your health.</a:t>
            </a:r>
          </a:p>
          <a:p>
            <a:r>
              <a:rPr lang="en-AU" sz="1800" i="1" dirty="0" smtClean="0">
                <a:latin typeface="Century Gothic" pitchFamily="34" charset="0"/>
              </a:rPr>
              <a:t> </a:t>
            </a:r>
            <a:r>
              <a:rPr lang="en-AU" sz="1800" i="1" dirty="0">
                <a:latin typeface="Century Gothic" pitchFamily="34" charset="0"/>
              </a:rPr>
              <a:t>Someone with </a:t>
            </a:r>
            <a:r>
              <a:rPr lang="en-AU" sz="1800" i="1" dirty="0" smtClean="0">
                <a:latin typeface="Century Gothic" pitchFamily="34" charset="0"/>
              </a:rPr>
              <a:t>coeliac </a:t>
            </a:r>
            <a:r>
              <a:rPr lang="en-AU" sz="1800" i="1" dirty="0">
                <a:latin typeface="Century Gothic" pitchFamily="34" charset="0"/>
              </a:rPr>
              <a:t>disease can learn from a </a:t>
            </a:r>
            <a:r>
              <a:rPr lang="en-AU" sz="1800" i="1" dirty="0" smtClean="0">
                <a:latin typeface="Century Gothic" pitchFamily="34" charset="0"/>
              </a:rPr>
              <a:t>dietarian </a:t>
            </a:r>
            <a:r>
              <a:rPr lang="en-AU" sz="1800" i="1" dirty="0">
                <a:latin typeface="Century Gothic" pitchFamily="34" charset="0"/>
              </a:rPr>
              <a:t>how to read ingredient lists and identify foods that contain gluten in order to make informed decisions at the grocery store and when eating </a:t>
            </a:r>
            <a:r>
              <a:rPr lang="en-AU" sz="1800" i="1" dirty="0" smtClean="0">
                <a:latin typeface="Century Gothic" pitchFamily="34" charset="0"/>
              </a:rPr>
              <a:t>out. </a:t>
            </a:r>
          </a:p>
          <a:p>
            <a:r>
              <a:rPr lang="en-AU" sz="1800" i="1" dirty="0" smtClean="0">
                <a:latin typeface="Century Gothic" pitchFamily="34" charset="0"/>
              </a:rPr>
              <a:t>For many people, following a gluten free diet will eradicate all of the symptoms. Though people with coeliac disease will need to remain on the gluten free diet which will include;  totally avoiding </a:t>
            </a:r>
            <a:r>
              <a:rPr lang="en-AU" sz="1800" dirty="0" smtClean="0">
                <a:latin typeface="Century Gothic" pitchFamily="34" charset="0"/>
              </a:rPr>
              <a:t>wheat</a:t>
            </a:r>
            <a:r>
              <a:rPr lang="en-AU" sz="1800" dirty="0">
                <a:latin typeface="Century Gothic" pitchFamily="34" charset="0"/>
              </a:rPr>
              <a:t>, rye, barley, oats, and a few other </a:t>
            </a:r>
            <a:r>
              <a:rPr lang="en-AU" sz="1800" dirty="0" smtClean="0">
                <a:latin typeface="Century Gothic" pitchFamily="34" charset="0"/>
              </a:rPr>
              <a:t>lesser known ingredients for the rest of their lives </a:t>
            </a:r>
            <a:r>
              <a:rPr lang="en-AU" sz="1800" i="1" dirty="0" smtClean="0">
                <a:latin typeface="Century Gothic" pitchFamily="34" charset="0"/>
              </a:rPr>
              <a:t>in order to keep their bodies healthy.</a:t>
            </a:r>
            <a:endParaRPr lang="en-AU" sz="1800" i="1" dirty="0">
              <a:latin typeface="Century Gothic" pitchFamily="34" charset="0"/>
            </a:endParaRPr>
          </a:p>
        </p:txBody>
      </p:sp>
      <p:sp>
        <p:nvSpPr>
          <p:cNvPr id="5" name="Rectangle 4"/>
          <p:cNvSpPr/>
          <p:nvPr/>
        </p:nvSpPr>
        <p:spPr>
          <a:xfrm>
            <a:off x="467543" y="0"/>
            <a:ext cx="8674221" cy="1754326"/>
          </a:xfrm>
          <a:prstGeom prst="rect">
            <a:avLst/>
          </a:prstGeom>
          <a:noFill/>
        </p:spPr>
        <p:txBody>
          <a:bodyPr wrap="squar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Are there any preventative measures for coeliac disease? </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076" name="Picture 4" descr="http://images.zaazu.com/img/scratch-head01-idea-animated-animation-smiley-emoticon-000414-large.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520" y="1916832"/>
            <a:ext cx="1584177" cy="15997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0519735"/>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2613199"/>
            <a:ext cx="7308304" cy="4366245"/>
          </a:xfrm>
        </p:spPr>
        <p:txBody>
          <a:bodyPr>
            <a:normAutofit fontScale="25000" lnSpcReduction="20000"/>
          </a:bodyPr>
          <a:lstStyle/>
          <a:p>
            <a:r>
              <a:rPr lang="en-AU" sz="5700" dirty="0" smtClean="0">
                <a:solidFill>
                  <a:schemeClr val="bg1"/>
                </a:solidFill>
                <a:latin typeface="Century Gothic" pitchFamily="34" charset="0"/>
              </a:rPr>
              <a:t>1.  </a:t>
            </a:r>
            <a:r>
              <a:rPr lang="en-AU" sz="5700" dirty="0">
                <a:solidFill>
                  <a:schemeClr val="bg1"/>
                </a:solidFill>
                <a:latin typeface="Century Gothic" pitchFamily="34" charset="0"/>
              </a:rPr>
              <a:t>Coeliac </a:t>
            </a:r>
            <a:r>
              <a:rPr lang="en-AU" sz="5700" dirty="0" smtClean="0">
                <a:solidFill>
                  <a:schemeClr val="bg1"/>
                </a:solidFill>
                <a:latin typeface="Century Gothic" pitchFamily="34" charset="0"/>
              </a:rPr>
              <a:t>Australia-’’enhance </a:t>
            </a:r>
            <a:r>
              <a:rPr lang="en-AU" sz="5700" dirty="0">
                <a:solidFill>
                  <a:schemeClr val="bg1"/>
                </a:solidFill>
                <a:latin typeface="Century Gothic" pitchFamily="34" charset="0"/>
              </a:rPr>
              <a:t>the quality of life of people requiring a gluten free diet for life and to encourage and support research towards a </a:t>
            </a:r>
            <a:r>
              <a:rPr lang="en-AU" sz="5700" dirty="0" smtClean="0">
                <a:solidFill>
                  <a:schemeClr val="bg1"/>
                </a:solidFill>
                <a:latin typeface="Century Gothic" pitchFamily="34" charset="0"/>
              </a:rPr>
              <a:t>cure’’ .</a:t>
            </a:r>
          </a:p>
          <a:p>
            <a:r>
              <a:rPr lang="en-AU" sz="5700" dirty="0" smtClean="0">
                <a:solidFill>
                  <a:schemeClr val="bg1"/>
                </a:solidFill>
                <a:latin typeface="Century Gothic" pitchFamily="34" charset="0"/>
              </a:rPr>
              <a:t>2.The Coeliac Society Of  New South Wales Inc</a:t>
            </a:r>
            <a:r>
              <a:rPr lang="en-AU" sz="5700" dirty="0">
                <a:solidFill>
                  <a:schemeClr val="bg1"/>
                </a:solidFill>
                <a:latin typeface="Century Gothic" pitchFamily="34" charset="0"/>
              </a:rPr>
              <a:t>-  Support, counselling and </a:t>
            </a:r>
            <a:r>
              <a:rPr lang="en-AU" sz="5700" dirty="0" smtClean="0">
                <a:solidFill>
                  <a:schemeClr val="bg1"/>
                </a:solidFill>
                <a:latin typeface="Century Gothic" pitchFamily="34" charset="0"/>
              </a:rPr>
              <a:t>spread awareness and   </a:t>
            </a:r>
            <a:r>
              <a:rPr lang="en-AU" sz="5700" dirty="0">
                <a:solidFill>
                  <a:schemeClr val="bg1"/>
                </a:solidFill>
                <a:latin typeface="Century Gothic" pitchFamily="34" charset="0"/>
              </a:rPr>
              <a:t>information to people with </a:t>
            </a:r>
            <a:r>
              <a:rPr lang="en-AU" sz="5700" dirty="0" smtClean="0">
                <a:solidFill>
                  <a:schemeClr val="bg1"/>
                </a:solidFill>
                <a:latin typeface="Century Gothic" pitchFamily="34" charset="0"/>
              </a:rPr>
              <a:t>coeliac disease, this group works around all of Australia, having offices in every state.</a:t>
            </a:r>
          </a:p>
          <a:p>
            <a:r>
              <a:rPr lang="en-AU" sz="5700" dirty="0" smtClean="0">
                <a:solidFill>
                  <a:schemeClr val="bg1"/>
                </a:solidFill>
                <a:latin typeface="Century Gothic" pitchFamily="34" charset="0"/>
              </a:rPr>
              <a:t>3. Coeliac.com- Founded in 1995, Coeliac.com has the goal </a:t>
            </a:r>
            <a:r>
              <a:rPr lang="en-AU" sz="5700" dirty="0">
                <a:solidFill>
                  <a:schemeClr val="bg1"/>
                </a:solidFill>
                <a:latin typeface="Century Gothic" pitchFamily="34" charset="0"/>
              </a:rPr>
              <a:t>-</a:t>
            </a:r>
            <a:r>
              <a:rPr lang="en-AU" sz="5700" dirty="0" smtClean="0">
                <a:solidFill>
                  <a:schemeClr val="bg1"/>
                </a:solidFill>
                <a:latin typeface="Century Gothic" pitchFamily="34" charset="0"/>
              </a:rPr>
              <a:t> ‘’To </a:t>
            </a:r>
            <a:r>
              <a:rPr lang="en-AU" sz="5700" dirty="0">
                <a:solidFill>
                  <a:schemeClr val="bg1"/>
                </a:solidFill>
                <a:latin typeface="Century Gothic" pitchFamily="34" charset="0"/>
              </a:rPr>
              <a:t>help as many people as possible with </a:t>
            </a:r>
            <a:r>
              <a:rPr lang="en-AU" sz="5700" dirty="0" smtClean="0">
                <a:solidFill>
                  <a:schemeClr val="bg1"/>
                </a:solidFill>
                <a:latin typeface="Century Gothic" pitchFamily="34" charset="0"/>
              </a:rPr>
              <a:t>coeliac </a:t>
            </a:r>
            <a:r>
              <a:rPr lang="en-AU" sz="5700" dirty="0">
                <a:solidFill>
                  <a:schemeClr val="bg1"/>
                </a:solidFill>
                <a:latin typeface="Century Gothic" pitchFamily="34" charset="0"/>
              </a:rPr>
              <a:t>disease get diagnosed and </a:t>
            </a:r>
            <a:r>
              <a:rPr lang="en-AU" sz="5700" dirty="0" smtClean="0">
                <a:solidFill>
                  <a:schemeClr val="bg1"/>
                </a:solidFill>
                <a:latin typeface="Century Gothic" pitchFamily="34" charset="0"/>
              </a:rPr>
              <a:t>live </a:t>
            </a:r>
            <a:r>
              <a:rPr lang="en-AU" sz="5700" dirty="0">
                <a:solidFill>
                  <a:schemeClr val="bg1"/>
                </a:solidFill>
                <a:latin typeface="Century Gothic" pitchFamily="34" charset="0"/>
              </a:rPr>
              <a:t>a happy, healthy gluten-free </a:t>
            </a:r>
            <a:r>
              <a:rPr lang="en-AU" sz="5700" dirty="0" smtClean="0">
                <a:solidFill>
                  <a:schemeClr val="bg1"/>
                </a:solidFill>
                <a:latin typeface="Century Gothic" pitchFamily="34" charset="0"/>
              </a:rPr>
              <a:t>life’’. </a:t>
            </a:r>
          </a:p>
          <a:p>
            <a:r>
              <a:rPr lang="en-AU" sz="5700" dirty="0" smtClean="0">
                <a:solidFill>
                  <a:schemeClr val="bg1"/>
                </a:solidFill>
                <a:latin typeface="Century Gothic" pitchFamily="34" charset="0"/>
              </a:rPr>
              <a:t>4. Public health units/ community health centres- These are found all over Sydney and on the Central Coast and Newcastle.</a:t>
            </a:r>
          </a:p>
          <a:p>
            <a:r>
              <a:rPr lang="en-AU" sz="5700" dirty="0" smtClean="0">
                <a:solidFill>
                  <a:schemeClr val="bg1"/>
                </a:solidFill>
                <a:latin typeface="Century Gothic" pitchFamily="34" charset="0"/>
              </a:rPr>
              <a:t>5. Gluten intolerance centre of North America- Providing support and education to people with coeliac disease allowing the patients to live long healthy lives even with this disease.</a:t>
            </a:r>
          </a:p>
          <a:p>
            <a:r>
              <a:rPr lang="en-AU" sz="5700" dirty="0" smtClean="0">
                <a:solidFill>
                  <a:schemeClr val="bg1"/>
                </a:solidFill>
                <a:latin typeface="Century Gothic" pitchFamily="34" charset="0"/>
              </a:rPr>
              <a:t>6. National Foundation for Coeliac Awareness- Dedicated to raising money for those with this disorder for research as well as providing support.</a:t>
            </a:r>
          </a:p>
          <a:p>
            <a:r>
              <a:rPr lang="en-AU" sz="5700" dirty="0" smtClean="0">
                <a:solidFill>
                  <a:schemeClr val="bg1"/>
                </a:solidFill>
                <a:latin typeface="Century Gothic" pitchFamily="34" charset="0"/>
              </a:rPr>
              <a:t>7. Raising our  Coeliac kids (R.O.C.K)- </a:t>
            </a:r>
            <a:r>
              <a:rPr lang="en-AU" sz="5700" dirty="0">
                <a:solidFill>
                  <a:schemeClr val="bg1"/>
                </a:solidFill>
                <a:latin typeface="Century Gothic" pitchFamily="34" charset="0"/>
              </a:rPr>
              <a:t>Raising Our </a:t>
            </a:r>
            <a:r>
              <a:rPr lang="en-AU" sz="5700" dirty="0" smtClean="0">
                <a:solidFill>
                  <a:schemeClr val="bg1"/>
                </a:solidFill>
                <a:latin typeface="Century Gothic" pitchFamily="34" charset="0"/>
              </a:rPr>
              <a:t>Coeliac </a:t>
            </a:r>
            <a:r>
              <a:rPr lang="en-AU" sz="5700" dirty="0">
                <a:solidFill>
                  <a:schemeClr val="bg1"/>
                </a:solidFill>
                <a:latin typeface="Century Gothic" pitchFamily="34" charset="0"/>
              </a:rPr>
              <a:t>Kids offers free support to families and friends of kids with </a:t>
            </a:r>
            <a:r>
              <a:rPr lang="en-AU" sz="5700" dirty="0" smtClean="0">
                <a:solidFill>
                  <a:schemeClr val="bg1"/>
                </a:solidFill>
                <a:latin typeface="Century Gothic" pitchFamily="34" charset="0"/>
              </a:rPr>
              <a:t>coeliac disease, as well as dealing with the </a:t>
            </a:r>
            <a:r>
              <a:rPr lang="en-AU" sz="5700" dirty="0">
                <a:solidFill>
                  <a:schemeClr val="bg1"/>
                </a:solidFill>
                <a:latin typeface="Century Gothic" pitchFamily="34" charset="0"/>
              </a:rPr>
              <a:t>psychological impact of growing up with </a:t>
            </a:r>
            <a:r>
              <a:rPr lang="en-AU" sz="5700" dirty="0" smtClean="0">
                <a:solidFill>
                  <a:schemeClr val="bg1"/>
                </a:solidFill>
                <a:latin typeface="Century Gothic" pitchFamily="34" charset="0"/>
              </a:rPr>
              <a:t>coeliac </a:t>
            </a:r>
            <a:r>
              <a:rPr lang="en-AU" sz="5700" dirty="0">
                <a:solidFill>
                  <a:schemeClr val="bg1"/>
                </a:solidFill>
                <a:latin typeface="Century Gothic" pitchFamily="34" charset="0"/>
              </a:rPr>
              <a:t>disease, and more. </a:t>
            </a:r>
            <a:endParaRPr lang="en-AU" sz="5700" dirty="0" smtClean="0">
              <a:solidFill>
                <a:schemeClr val="bg1"/>
              </a:solidFill>
              <a:latin typeface="Century Gothic" pitchFamily="34" charset="0"/>
            </a:endParaRPr>
          </a:p>
          <a:p>
            <a:r>
              <a:rPr lang="en-AU" sz="5700" dirty="0" smtClean="0">
                <a:solidFill>
                  <a:schemeClr val="bg1"/>
                </a:solidFill>
                <a:latin typeface="Century Gothic" pitchFamily="34" charset="0"/>
              </a:rPr>
              <a:t>8. Coeliac spruce association -  Study the disease providing families and people with support. </a:t>
            </a:r>
          </a:p>
          <a:p>
            <a:pPr marL="0" indent="0">
              <a:buNone/>
            </a:pPr>
            <a:endParaRPr lang="en-AU" sz="5600" dirty="0" smtClean="0">
              <a:solidFill>
                <a:schemeClr val="bg1"/>
              </a:solidFill>
              <a:latin typeface="Century Gothic" pitchFamily="34" charset="0"/>
            </a:endParaRPr>
          </a:p>
          <a:p>
            <a:pPr marL="0" indent="0">
              <a:buNone/>
            </a:pPr>
            <a:endParaRPr lang="en-AU" sz="5600" dirty="0">
              <a:solidFill>
                <a:schemeClr val="bg1"/>
              </a:solidFill>
              <a:latin typeface="Century Gothic" pitchFamily="34" charset="0"/>
            </a:endParaRPr>
          </a:p>
          <a:p>
            <a:pPr marL="0" indent="0">
              <a:buNone/>
            </a:pPr>
            <a:endParaRPr lang="en-AU" sz="1800" dirty="0" smtClean="0">
              <a:solidFill>
                <a:schemeClr val="bg1"/>
              </a:solidFill>
              <a:latin typeface="Century Gothic" pitchFamily="34" charset="0"/>
            </a:endParaRPr>
          </a:p>
          <a:p>
            <a:endParaRPr lang="en-AU" sz="1800" dirty="0" smtClean="0">
              <a:solidFill>
                <a:schemeClr val="bg1"/>
              </a:solidFill>
              <a:latin typeface="Century Gothic" pitchFamily="34" charset="0"/>
            </a:endParaRPr>
          </a:p>
          <a:p>
            <a:pPr marL="0" indent="0">
              <a:buNone/>
            </a:pPr>
            <a:r>
              <a:rPr lang="en-AU" sz="1800" dirty="0">
                <a:solidFill>
                  <a:schemeClr val="bg1"/>
                </a:solidFill>
              </a:rPr>
              <a:t/>
            </a:r>
            <a:br>
              <a:rPr lang="en-AU" sz="1800" dirty="0">
                <a:solidFill>
                  <a:schemeClr val="bg1"/>
                </a:solidFill>
              </a:rPr>
            </a:br>
            <a:endParaRPr lang="en-AU" sz="1800" dirty="0">
              <a:solidFill>
                <a:schemeClr val="bg1"/>
              </a:solidFill>
              <a:latin typeface="Century Gothic"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644700"/>
            <a:ext cx="2158703" cy="1613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descr="http://images.clipartof.com/small/16491-Support-Group-Of-Colorful-And-Diverse-People-Holding-Hands-And-Standing-In-A-Circle-Clipart-Illustration-Graphic.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1797199"/>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http://www.celiac.com/images/rock_logo_m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33368" y="1496864"/>
            <a:ext cx="3128888" cy="108985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0" y="23018"/>
            <a:ext cx="9144000" cy="1681460"/>
          </a:xfrm>
        </p:spPr>
        <p:txBody>
          <a:bodyPr>
            <a:noAutofit/>
          </a:bodyPr>
          <a:lstStyle/>
          <a:p>
            <a:r>
              <a:rPr lang="en-AU" sz="3000" u="sng" dirty="0" smtClean="0">
                <a:latin typeface="Century Gothic" pitchFamily="34" charset="0"/>
              </a:rPr>
              <a:t>What local/national support groups/contacts for individuals suffering from coeliac disease;</a:t>
            </a:r>
            <a:endParaRPr lang="en-AU" sz="3000" u="sng" dirty="0">
              <a:latin typeface="Century Gothic" pitchFamily="34" charset="0"/>
            </a:endParaRPr>
          </a:p>
        </p:txBody>
      </p:sp>
      <p:pic>
        <p:nvPicPr>
          <p:cNvPr id="4103" name="Picture 7" descr="http://t1.gstatic.com/images?q=tbn:ANd9GcRsqJLVZwFowsbZaZLO4bH773YgzaPSQq9yBjCeyfh7x2x0wHuCFl2eNv2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313" y="5163218"/>
            <a:ext cx="2173015" cy="1696146"/>
          </a:xfrm>
          <a:prstGeom prst="rect">
            <a:avLst/>
          </a:prstGeom>
          <a:noFill/>
          <a:extLst>
            <a:ext uri="{909E8E84-426E-40DD-AFC4-6F175D3DCCD1}">
              <a14:hiddenFill xmlns="" xmlns:a14="http://schemas.microsoft.com/office/drawing/2010/main">
                <a:solidFill>
                  <a:srgbClr val="FFFFFF"/>
                </a:solidFill>
              </a14:hiddenFill>
            </a:ext>
          </a:extLst>
        </p:spPr>
      </p:pic>
      <p:pic>
        <p:nvPicPr>
          <p:cNvPr id="4105" name="Picture 9" descr="http://www.gastrokids.org/files/Center%20for%20Celliac%20Research%20Logo.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979712" y="1523342"/>
            <a:ext cx="4265388" cy="1063377"/>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t3.gstatic.com/images?q=tbn:ANd9GcQyvk5EkXoP7s0CZsbr_RyywCEVBYZmvoiG4LHAkIjZkZneHy5Q_GPOpBJwWA"/>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 y="3212976"/>
            <a:ext cx="2158703" cy="20383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5268454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1026" name="Picture 2" descr="http://images.pictureshunt.com/pics/d/daisies-103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200" y="0"/>
            <a:ext cx="9002836" cy="1200329"/>
          </a:xfrm>
          <a:prstGeom prst="rect">
            <a:avLst/>
          </a:prstGeom>
          <a:noFill/>
        </p:spPr>
        <p:txBody>
          <a:bodyPr wrap="square" rtlCol="0">
            <a:spAutoFit/>
          </a:bodyPr>
          <a:lstStyle/>
          <a:p>
            <a:r>
              <a:rPr lang="en-AU" sz="3600" u="sng" dirty="0" smtClean="0">
                <a:latin typeface="Century Gothic" pitchFamily="34" charset="0"/>
              </a:rPr>
              <a:t>Some quick facts about Coeliac Disease; </a:t>
            </a:r>
            <a:endParaRPr lang="en-AU" sz="3600" u="sng" dirty="0">
              <a:latin typeface="Century Gothic" pitchFamily="34" charset="0"/>
            </a:endParaRPr>
          </a:p>
        </p:txBody>
      </p:sp>
      <p:sp>
        <p:nvSpPr>
          <p:cNvPr id="5" name="TextBox 4"/>
          <p:cNvSpPr txBox="1"/>
          <p:nvPr/>
        </p:nvSpPr>
        <p:spPr>
          <a:xfrm>
            <a:off x="-3200" y="1916832"/>
            <a:ext cx="7488832" cy="3693319"/>
          </a:xfrm>
          <a:prstGeom prst="rect">
            <a:avLst/>
          </a:prstGeom>
          <a:noFill/>
        </p:spPr>
        <p:txBody>
          <a:bodyPr wrap="square" rtlCol="0">
            <a:spAutoFit/>
          </a:bodyPr>
          <a:lstStyle/>
          <a:p>
            <a:pPr marL="342900" indent="-342900">
              <a:buAutoNum type="arabicPeriod"/>
            </a:pPr>
            <a:r>
              <a:rPr lang="en-AU" sz="2400" dirty="0" smtClean="0">
                <a:latin typeface="Century Gothic" pitchFamily="34" charset="0"/>
              </a:rPr>
              <a:t>Coeliac  is a protein found in wheat, barley  and rye.</a:t>
            </a:r>
          </a:p>
          <a:p>
            <a:pPr marL="342900" indent="-342900">
              <a:buAutoNum type="arabicPeriod"/>
            </a:pPr>
            <a:r>
              <a:rPr lang="en-AU" sz="2400" dirty="0" smtClean="0">
                <a:latin typeface="Century Gothic" pitchFamily="34" charset="0"/>
              </a:rPr>
              <a:t>There is no treatment for  coeliac disease, the best outcome results from  a life long gluten free diet.</a:t>
            </a:r>
          </a:p>
          <a:p>
            <a:pPr marL="342900" indent="-342900">
              <a:buFontTx/>
              <a:buAutoNum type="arabicPeriod"/>
            </a:pPr>
            <a:r>
              <a:rPr lang="en-AU" sz="2400" dirty="0">
                <a:latin typeface="Century Gothic" pitchFamily="34" charset="0"/>
              </a:rPr>
              <a:t>Gluten is a mixture of two proteins, gliadin and </a:t>
            </a:r>
            <a:r>
              <a:rPr lang="en-AU" sz="2400" dirty="0" smtClean="0">
                <a:latin typeface="Century Gothic" pitchFamily="34" charset="0"/>
              </a:rPr>
              <a:t>gluten, </a:t>
            </a:r>
            <a:r>
              <a:rPr lang="en-AU" sz="2400" dirty="0">
                <a:latin typeface="Century Gothic" pitchFamily="34" charset="0"/>
              </a:rPr>
              <a:t>which when mixed with water </a:t>
            </a:r>
            <a:r>
              <a:rPr lang="en-AU" sz="2400" dirty="0" smtClean="0">
                <a:latin typeface="Century Gothic" pitchFamily="34" charset="0"/>
              </a:rPr>
              <a:t>become </a:t>
            </a:r>
            <a:r>
              <a:rPr lang="en-AU" sz="2400" dirty="0">
                <a:latin typeface="Century Gothic" pitchFamily="34" charset="0"/>
              </a:rPr>
              <a:t>sticky and so forms the familiar texture of dough made from wheat and rye flour.</a:t>
            </a:r>
          </a:p>
          <a:p>
            <a:pPr marL="342900" indent="-342900">
              <a:buAutoNum type="arabicPeriod"/>
            </a:pPr>
            <a:endParaRPr lang="en-AU" dirty="0"/>
          </a:p>
        </p:txBody>
      </p:sp>
    </p:spTree>
    <p:extLst>
      <p:ext uri="{BB962C8B-B14F-4D97-AF65-F5344CB8AC3E}">
        <p14:creationId xmlns="" xmlns:p14="http://schemas.microsoft.com/office/powerpoint/2010/main" val="2770419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7854</TotalTime>
  <Words>912</Words>
  <Application>Microsoft Office PowerPoint</Application>
  <PresentationFormat>On-screen Show (4:3)</PresentationFormat>
  <Paragraphs>54</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What is the cause of Coeliac disease? </vt:lpstr>
      <vt:lpstr>What are the symptoms of this eating disorder?</vt:lpstr>
      <vt:lpstr>What are the consequences of  Coeliac disease?</vt:lpstr>
      <vt:lpstr>Slide 7</vt:lpstr>
      <vt:lpstr>What local/national support groups/contacts for individuals suffering from coeliac disease;</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SPCC User</dc:creator>
  <cp:lastModifiedBy>Cristie</cp:lastModifiedBy>
  <cp:revision>79</cp:revision>
  <dcterms:created xsi:type="dcterms:W3CDTF">2012-02-10T05:09:07Z</dcterms:created>
  <dcterms:modified xsi:type="dcterms:W3CDTF">2012-05-03T00:41:38Z</dcterms:modified>
</cp:coreProperties>
</file>